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基础版式" id="{dc6f545d-0a8e-c31d-bf9e-77faf55a6614}">
          <p14:sldIdLst>
            <p14:sldId id="256"/>
            <p14:sldId id="257"/>
            <p14:sldId id="258"/>
            <p14:sldId id="259"/>
          </p14:sldIdLst>
        </p14:section>
        <p14:section name="章节页" id="{116ae271-9e19-7948-372e-f63697e97c75}">
          <p14:sldIdLst>
            <p14:sldId id="260"/>
          </p14:sldIdLst>
        </p14:section>
        <p14:section name="数据页" id="{05387ada-4ed3-a974-e066-268e85d910ef}">
          <p14:sldIdLst>
            <p14:sldId id="261"/>
            <p14:sldId id="262"/>
            <p14:sldId id="263"/>
            <p14:sldId id="264"/>
          </p14:sldIdLst>
        </p14:section>
        <p14:section name="金句页" id="{30ecb6cc-8ebc-f44c-02b7-606ce7704ed5}">
          <p14:sldIdLst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示例数据</c:v>
                </c:pt>
              </c:strCache>
            </c:strRef>
          </c:tx>
          <c:spPr>
            <a:solidFill>
              <a:srgbClr val="005B94"/>
            </a:solidFill>
            <a:ln w="38100" cap="flat">
              <a:solidFill>
                <a:srgbClr val="005B94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05B94"/>
              </a:solidFill>
              <a:ln w="9525" cap="flat">
                <a:solidFill>
                  <a:srgbClr val="005B9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2020</c:v>
                  </c:pt>
                  <c:pt idx="1">
                    <c:v>2021</c:v>
                  </c:pt>
                  <c:pt idx="2">
                    <c:v>2022</c:v>
                  </c:pt>
                  <c:pt idx="3">
                    <c:v>2023</c:v>
                  </c:pt>
                  <c:pt idx="4">
                    <c:v>2024</c:v>
                  </c:pt>
                  <c:pt idx="5">
                    <c:v>2025</c:v>
                  </c:pt>
                  <c:pt idx="6">
                    <c:v>2026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19</c:v>
                </c:pt>
                <c:pt idx="2">
                  <c:v>19</c:v>
                </c:pt>
                <c:pt idx="3">
                  <c:v>23</c:v>
                </c:pt>
                <c:pt idx="4">
                  <c:v>25</c:v>
                </c:pt>
                <c:pt idx="5">
                  <c:v>29</c:v>
                </c:pt>
                <c:pt idx="6">
                  <c:v>36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cover。色块占横向 1/4，连结形放在左下外角。一份物料只用一次。标题手动断行，不留单字。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photo。右键灰色区域，选择「更改图片」放入照片。照片下半部压暗，保证白色标题看得清；照片太亮太杂时，把标题移到上方白底区，删掉压暗层。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list。每一项用导引形开头，带着视线往下或往右走。超过 5 项改用纯网格内页的表格。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grid。只靠网格和字号组织信息，不加装饰。数值栏左对齐到同一条栏线。参数请以注册证和说明书为准。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chapter-nav。全文 3 到 6 章。当前章填德昌蓝并放小承托形，其余用蓝 10。章节名不超过 6 个字。复制这一页，改变当前章即可。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data-single。德昌蓝满版，数字白色，单位用正文字体缩小。签名色短线做强调。一份 PPT 最多用 2 到 3 页。涉及疗效、有效率的数字，对外发布前先过合规。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data-trend。右键图表，选择「编辑数据」替换成你的数据。至少 4 个数据点，折线不画坐标轴和网格。少于 4 个点改用 data-single。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data-ratio。能化成 x / 10 或 x / 20 的比例才用这一页，总数不超过 20 个。改数量时把对应的聚合形换成浅色。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data-pair。聚合形的两个大方块各放一个数字和一行说明，另外两块留蓝 20。3 个以上的数字改用纯网格内页的参数表。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quote-plain。白底黑字，最多两行。聚合形引号可加可不加；可以给一个关键词上德昌蓝。不加照片和底纹。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quote-keyword。只放大一个 2 到 4 个字的关键词，占满版宽；其余文字正常大小。使用前请设计师确认。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版式代号 quote-brand。白底，放大的聚合形用蓝 20 从角落出血，金句用德昌蓝。活动开场或使命页使用，一份物料最多用一次。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 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6858000"/>
          </a:xfrm>
          <a:prstGeom prst="rect">
            <a:avLst/>
          </a:prstGeom>
          <a:solidFill>
            <a:srgbClr val="005B94"/>
          </a:solidFill>
          <a:ln w="12700">
            <a:solidFill>
              <a:srgbClr val="005B94"/>
            </a:solidFill>
            <a:prstDash val="solid"/>
          </a:ln>
        </p:spPr>
      </p:sp>
      <p:pic>
        <p:nvPicPr>
          <p:cNvPr id="3" name="Image 0" descr="/tmp/claude-0/-home-claude/582baa4c-60d8-5e6d-ab79-ec5f8c28ba7b/scratchpad/ppt/assets/g-link-b7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752036" y="4242039"/>
            <a:ext cx="4367997" cy="4367997"/>
          </a:xfrm>
          <a:prstGeom prst="rect">
            <a:avLst/>
          </a:prstGeom>
        </p:spPr>
      </p:pic>
      <p:pic>
        <p:nvPicPr>
          <p:cNvPr id="4" name="Image 1" descr="/tmp/claude-0/-home-claude/582baa4c-60d8-5e6d-ab79-ec5f8c28ba7b/scratchpad/ppt/assets/logo-bla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849" y="706283"/>
            <a:ext cx="2194560" cy="277273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3911849" y="2331720"/>
            <a:ext cx="7847884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5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500" b="1" dirty="0">
                <a:solidFill>
                  <a:schemeClr val="tx1"/>
                </a:solidFill>
              </a:rPr>
              <a:t>主标题，一行或两行</a:t>
            </a:r>
            <a:endParaRPr lang="en-US" sz="45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3911849" y="3931920"/>
            <a:ext cx="784788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副标题</a:t>
            </a:r>
            <a:endParaRPr lang="en-US" sz="2200" dirty="0"/>
          </a:p>
        </p:txBody>
      </p:sp>
      <p:sp>
        <p:nvSpPr>
          <p:cNvPr id="7" name="Text 1"/>
          <p:cNvSpPr/>
          <p:nvPr>
            <p:ph idx="105" type="body" hasCustomPrompt="1"/>
          </p:nvPr>
        </p:nvSpPr>
        <p:spPr>
          <a:xfrm>
            <a:off x="3911849" y="5877397"/>
            <a:ext cx="5486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德昌科技 · 年 月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整版大图 photo">
    <p:bg>
      <p:bgPr>
        <a:solidFill>
          <a:srgbClr val="DCE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hasCustomPrompt="1"/>
          </p:nvPr>
        </p:nvSpPr>
        <p:spPr>
          <a:xfrm>
            <a:off x="0" y="0"/>
            <a:ext cx="12191695" cy="600075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accent6"/>
                </a:solidFill>
              </a:rPr>
              <a:t>插入照片：铺满，裁掉多余部分</a:t>
            </a:r>
            <a:endParaRPr lang="en-US" dirty="0"/>
          </a:p>
        </p:txBody>
      </p:sp>
      <p:sp>
        <p:nvSpPr>
          <p:cNvPr id="3" name="Shape 0"/>
          <p:cNvSpPr/>
          <p:nvPr/>
        </p:nvSpPr>
        <p:spPr>
          <a:xfrm>
            <a:off x="0" y="6000750"/>
            <a:ext cx="12191695" cy="857250"/>
          </a:xfrm>
          <a:prstGeom prst="rect">
            <a:avLst/>
          </a:prstGeom>
          <a:solidFill>
            <a:srgbClr val="005B94"/>
          </a:solidFill>
          <a:ln w="12700">
            <a:solidFill>
              <a:srgbClr val="005B94"/>
            </a:solidFill>
            <a:prstDash val="solid"/>
          </a:ln>
        </p:spPr>
      </p:sp>
      <p:pic>
        <p:nvPicPr>
          <p:cNvPr id="4" name="Image 0" descr="/tmp/claude-0/-home-claude/582baa4c-60d8-5e6d-ab79-ec5f8c28ba7b/scratchpad/ppt/assets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963" y="6325398"/>
            <a:ext cx="1645920" cy="207955"/>
          </a:xfrm>
          <a:prstGeom prst="rect">
            <a:avLst/>
          </a:prstGeom>
        </p:spPr>
      </p:pic>
      <p:pic>
        <p:nvPicPr>
          <p:cNvPr id="5" name="Image 1" descr="/tmp/claude-0/-home-claude/582baa4c-60d8-5e6d-ab79-ec5f8c28ba7b/scratchpad/ppt/assets/g-link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8758" y="6215063"/>
            <a:ext cx="428625" cy="4286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82baa4c-60d8-5e6d-ab79-ec5f8c28ba7b/scratchpad/ppt/assets/logo-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963" y="6281624"/>
            <a:ext cx="1143000" cy="144413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页面标题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德昌蓝满版 data-single">
    <p:bg>
      <p:bgPr>
        <a:solidFill>
          <a:srgbClr val="005B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82baa4c-60d8-5e6d-ab79-ec5f8c28ba7b/scratchpad/ppt/assets/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963" y="6281624"/>
            <a:ext cx="1143000" cy="14441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C7DFE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金句 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82baa4c-60d8-5e6d-ab79-ec5f8c28ba7b/scratchpad/ppt/assets/logo-bl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963" y="6281624"/>
            <a:ext cx="1143000" cy="14441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1.png"/><Relationship Id="rId3" Type="http://schemas.openxmlformats.org/officeDocument/2006/relationships/image" Target="../media/image-3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1.png"/><Relationship Id="rId3" Type="http://schemas.openxmlformats.org/officeDocument/2006/relationships/image" Target="../media/image-8-1.png"/><Relationship Id="rId4" Type="http://schemas.openxmlformats.org/officeDocument/2006/relationships/image" Target="../media/image-8-1.png"/><Relationship Id="rId5" Type="http://schemas.openxmlformats.org/officeDocument/2006/relationships/image" Target="../media/image-8-1.png"/><Relationship Id="rId6" Type="http://schemas.openxmlformats.org/officeDocument/2006/relationships/image" Target="../media/image-8-1.png"/><Relationship Id="rId7" Type="http://schemas.openxmlformats.org/officeDocument/2006/relationships/image" Target="../media/image-8-1.png"/><Relationship Id="rId8" Type="http://schemas.openxmlformats.org/officeDocument/2006/relationships/image" Target="../media/image-8-1.png"/><Relationship Id="rId9" Type="http://schemas.openxmlformats.org/officeDocument/2006/relationships/image" Target="../media/image-8-1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4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3911849" y="2331720"/>
            <a:ext cx="784788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500" b="1" dirty="0">
                <a:solidFill>
                  <a:schemeClr val="tx1"/>
                </a:solidFill>
              </a:rPr>
              <a:t>急危重症医学解决方案</a:t>
            </a:r>
            <a:endParaRPr lang="en-US" sz="45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3911849" y="3931920"/>
            <a:ext cx="78478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产品介绍</a:t>
            </a:r>
            <a:endParaRPr lang="en-US" sz="2200" dirty="0"/>
          </a:p>
        </p:txBody>
      </p:sp>
      <p:sp>
        <p:nvSpPr>
          <p:cNvPr id="4" name="Text 1"/>
          <p:cNvSpPr/>
          <p:nvPr>
            <p:ph idx="105" type="body" hasCustomPrompt="1"/>
          </p:nvPr>
        </p:nvSpPr>
        <p:spPr>
          <a:xfrm>
            <a:off x="3911849" y="5877397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德昌科技 · 2026 年 11 月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-shade"/>
          <p:cNvSpPr/>
          <p:nvPr/>
        </p:nvSpPr>
        <p:spPr>
          <a:xfrm>
            <a:off x="0" y="3000375"/>
            <a:ext cx="12191695" cy="3000375"/>
          </a:xfrm>
          <a:prstGeom prst="rect">
            <a:avLst/>
          </a:prstGeom>
          <a:solidFill>
            <a:srgbClr val="001B2F">
              <a:alpha val="55000"/>
            </a:srgbClr>
          </a:solidFill>
          <a:ln w="12700">
            <a:solidFill>
              <a:srgbClr val="001B2F">
                <a:alpha val="0"/>
              </a:srgbClr>
            </a:solidFill>
            <a:prstDash val="solid"/>
          </a:ln>
        </p:spPr>
      </p:sp>
      <p:sp>
        <p:nvSpPr>
          <p:cNvPr id="3" name="text-1"/>
          <p:cNvSpPr txBox="1"/>
          <p:nvPr/>
        </p:nvSpPr>
        <p:spPr>
          <a:xfrm>
            <a:off x="706283" y="4126230"/>
            <a:ext cx="1077913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急危重症医学解决方案</a:t>
            </a:r>
            <a:endParaRPr lang="en-US" sz="4000" dirty="0"/>
          </a:p>
        </p:txBody>
      </p:sp>
      <p:sp>
        <p:nvSpPr>
          <p:cNvPr id="4" name="text-2"/>
          <p:cNvSpPr txBox="1"/>
          <p:nvPr/>
        </p:nvSpPr>
        <p:spPr>
          <a:xfrm>
            <a:off x="706283" y="5086350"/>
            <a:ext cx="1077913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2026 学术交流会 · 广州</a:t>
            </a:r>
            <a:endParaRPr lang="en-US" sz="1800" dirty="0"/>
          </a:p>
        </p:txBody>
      </p:sp>
      <p:sp>
        <p:nvSpPr>
          <p:cNvPr id="6" name="Text 0"/>
          <p:cNvSpPr/>
          <p:nvPr>
            <p:ph idx="100" hasCustomPrompt="1"/>
          </p:nvPr>
        </p:nvSpPr>
        <p:spPr>
          <a:xfrm>
            <a:off x="0" y="0"/>
            <a:ext cx="12191695" cy="600075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我们提供</a:t>
            </a:r>
            <a:endParaRPr lang="en-US" sz="3200" dirty="0"/>
          </a:p>
        </p:txBody>
      </p:sp>
      <p:pic>
        <p:nvPicPr>
          <p:cNvPr id="3" name="guide-0" descr="导引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283" y="2423160"/>
            <a:ext cx="384048" cy="572693"/>
          </a:xfrm>
          <a:prstGeom prst="rect">
            <a:avLst/>
          </a:prstGeom>
        </p:spPr>
      </p:pic>
      <p:sp>
        <p:nvSpPr>
          <p:cNvPr id="4" name="text-3"/>
          <p:cNvSpPr txBox="1"/>
          <p:nvPr/>
        </p:nvSpPr>
        <p:spPr>
          <a:xfrm>
            <a:off x="706283" y="3154680"/>
            <a:ext cx="328824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重症监护病床</a:t>
            </a:r>
            <a:endParaRPr lang="en-US" sz="2200" dirty="0"/>
          </a:p>
        </p:txBody>
      </p:sp>
      <p:sp>
        <p:nvSpPr>
          <p:cNvPr id="5" name="rule-0"/>
          <p:cNvSpPr/>
          <p:nvPr/>
        </p:nvSpPr>
        <p:spPr>
          <a:xfrm>
            <a:off x="706283" y="3703320"/>
            <a:ext cx="3288243" cy="0"/>
          </a:xfrm>
          <a:prstGeom prst="line">
            <a:avLst/>
          </a:prstGeom>
          <a:noFill/>
          <a:ln w="12700">
            <a:solidFill>
              <a:srgbClr val="D2DADF"/>
            </a:solidFill>
            <a:prstDash val="solid"/>
          </a:ln>
        </p:spPr>
      </p:sp>
      <p:sp>
        <p:nvSpPr>
          <p:cNvPr id="6" name="text-4"/>
          <p:cNvSpPr txBox="1"/>
          <p:nvPr/>
        </p:nvSpPr>
        <p:spPr>
          <a:xfrm>
            <a:off x="706283" y="3840480"/>
            <a:ext cx="328824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一句话说明这项产品或服务解决什么问题，不超过两行。</a:t>
            </a:r>
            <a:endParaRPr lang="en-US" sz="1600" dirty="0"/>
          </a:p>
        </p:txBody>
      </p:sp>
      <p:pic>
        <p:nvPicPr>
          <p:cNvPr id="7" name="guide-1" descr="导引形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726" y="2423160"/>
            <a:ext cx="384048" cy="572693"/>
          </a:xfrm>
          <a:prstGeom prst="rect">
            <a:avLst/>
          </a:prstGeom>
        </p:spPr>
      </p:pic>
      <p:sp>
        <p:nvSpPr>
          <p:cNvPr id="8" name="text-5"/>
          <p:cNvSpPr txBox="1"/>
          <p:nvPr/>
        </p:nvSpPr>
        <p:spPr>
          <a:xfrm>
            <a:off x="4451726" y="3154680"/>
            <a:ext cx="328824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微循环监测</a:t>
            </a:r>
            <a:endParaRPr lang="en-US" sz="2200" dirty="0"/>
          </a:p>
        </p:txBody>
      </p:sp>
      <p:sp>
        <p:nvSpPr>
          <p:cNvPr id="9" name="rule-1"/>
          <p:cNvSpPr/>
          <p:nvPr/>
        </p:nvSpPr>
        <p:spPr>
          <a:xfrm>
            <a:off x="4451726" y="3703320"/>
            <a:ext cx="3288243" cy="0"/>
          </a:xfrm>
          <a:prstGeom prst="line">
            <a:avLst/>
          </a:prstGeom>
          <a:noFill/>
          <a:ln w="12700">
            <a:solidFill>
              <a:srgbClr val="D2DADF"/>
            </a:solidFill>
            <a:prstDash val="solid"/>
          </a:ln>
        </p:spPr>
      </p:sp>
      <p:sp>
        <p:nvSpPr>
          <p:cNvPr id="10" name="text-6"/>
          <p:cNvSpPr txBox="1"/>
          <p:nvPr/>
        </p:nvSpPr>
        <p:spPr>
          <a:xfrm>
            <a:off x="4451726" y="3840480"/>
            <a:ext cx="328824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一句话说明这项产品或服务解决什么问题，不超过两行。</a:t>
            </a:r>
            <a:endParaRPr lang="en-US" sz="1600" dirty="0"/>
          </a:p>
        </p:txBody>
      </p:sp>
      <p:pic>
        <p:nvPicPr>
          <p:cNvPr id="11" name="guide-2" descr="导引形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169" y="2423160"/>
            <a:ext cx="384048" cy="572693"/>
          </a:xfrm>
          <a:prstGeom prst="rect">
            <a:avLst/>
          </a:prstGeom>
        </p:spPr>
      </p:pic>
      <p:sp>
        <p:nvSpPr>
          <p:cNvPr id="12" name="text-7"/>
          <p:cNvSpPr txBox="1"/>
          <p:nvPr/>
        </p:nvSpPr>
        <p:spPr>
          <a:xfrm>
            <a:off x="8197169" y="3154680"/>
            <a:ext cx="328824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医软智能</a:t>
            </a:r>
            <a:endParaRPr lang="en-US" sz="2200" dirty="0"/>
          </a:p>
        </p:txBody>
      </p:sp>
      <p:sp>
        <p:nvSpPr>
          <p:cNvPr id="13" name="rule-2"/>
          <p:cNvSpPr/>
          <p:nvPr/>
        </p:nvSpPr>
        <p:spPr>
          <a:xfrm>
            <a:off x="8197169" y="3703320"/>
            <a:ext cx="3288243" cy="0"/>
          </a:xfrm>
          <a:prstGeom prst="line">
            <a:avLst/>
          </a:prstGeom>
          <a:noFill/>
          <a:ln w="12700">
            <a:solidFill>
              <a:srgbClr val="D2DADF"/>
            </a:solidFill>
            <a:prstDash val="solid"/>
          </a:ln>
        </p:spPr>
      </p:sp>
      <p:sp>
        <p:nvSpPr>
          <p:cNvPr id="14" name="text-8"/>
          <p:cNvSpPr txBox="1"/>
          <p:nvPr/>
        </p:nvSpPr>
        <p:spPr>
          <a:xfrm>
            <a:off x="8197169" y="3840480"/>
            <a:ext cx="328824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一句话说明这项产品或服务解决什么问题，不超过两行。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产品参数</a:t>
            </a:r>
            <a:endParaRPr lang="en-US" sz="3200" dirty="0"/>
          </a:p>
        </p:txBody>
      </p:sp>
      <p:sp>
        <p:nvSpPr>
          <p:cNvPr id="3" name="title-rule"/>
          <p:cNvSpPr/>
          <p:nvPr/>
        </p:nvSpPr>
        <p:spPr>
          <a:xfrm>
            <a:off x="706283" y="1417320"/>
            <a:ext cx="10779130" cy="0"/>
          </a:xfrm>
          <a:prstGeom prst="line">
            <a:avLst/>
          </a:prstGeom>
          <a:noFill/>
          <a:ln w="19050">
            <a:solidFill>
              <a:srgbClr val="222E36"/>
            </a:solidFill>
            <a:prstDash val="solid"/>
          </a:ln>
        </p:spPr>
      </p:sp>
      <p:sp>
        <p:nvSpPr>
          <p:cNvPr id="4" name="text-9"/>
          <p:cNvSpPr txBox="1"/>
          <p:nvPr/>
        </p:nvSpPr>
        <p:spPr>
          <a:xfrm>
            <a:off x="706283" y="1691640"/>
            <a:ext cx="516096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5B94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产品概述</a:t>
            </a:r>
            <a:endParaRPr lang="en-US" sz="1600" dirty="0"/>
          </a:p>
        </p:txBody>
      </p:sp>
      <p:sp>
        <p:nvSpPr>
          <p:cNvPr id="5" name="text-10"/>
          <p:cNvSpPr txBox="1"/>
          <p:nvPr/>
        </p:nvSpPr>
        <p:spPr>
          <a:xfrm>
            <a:off x="706283" y="2148840"/>
            <a:ext cx="516096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222E3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在这里写产品概述。正文不小于 18 号，每段不超过四行；一页只讲一件事，讲不完就拆成两页。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1691640"/>
          <a:ext cx="5160965" cy="914400"/>
        </p:xfrm>
        <a:graphic>
          <a:graphicData uri="http://schemas.openxmlformats.org/drawingml/2006/table">
            <a:tbl>
              <a:tblPr/>
              <a:tblGrid>
                <a:gridCol w="2838531"/>
                <a:gridCol w="2322434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5B94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</a:t>
                      </a:r>
                      <a:endParaRPr lang="en-US" sz="13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5B94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</a:t>
                      </a:r>
                      <a:endParaRPr lang="en-US" sz="13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参数名称 1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 + 单位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参数名称 2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 + 单位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参数名称 3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 + 单位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参数名称 4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 + 单位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参数名称 5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 + 单位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参数名称 6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2E36"/>
                          </a:solidFill>
                          <a:latin typeface="Source Han Sans SC" pitchFamily="34" charset="0"/>
                          <a:ea typeface="Source Han Sans SC" pitchFamily="34" charset="-122"/>
                          <a:cs typeface="Source Han Sans SC" pitchFamily="34" charset="-120"/>
                        </a:rPr>
                        <a:t>数值 + 单位</a:t>
                      </a:r>
                      <a:endParaRPr lang="en-US" sz="1600" dirty="0">
                        <a:latin typeface="Source Han Sans SC" charset="0"/>
                        <a:ea typeface="Source Han Sans SC" charset="0"/>
                        <a:cs typeface="Source Han Sans SC" charset="0"/>
                      </a:endParaRPr>
                    </a:p>
                  </a:txBody>
                  <a:tcPr marL="0" marR="73152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2DA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产品介绍</a:t>
            </a:r>
            <a:endParaRPr lang="en-US" sz="3200" dirty="0"/>
          </a:p>
        </p:txBody>
      </p:sp>
      <p:sp>
        <p:nvSpPr>
          <p:cNvPr id="3" name="text-11"/>
          <p:cNvSpPr txBox="1"/>
          <p:nvPr/>
        </p:nvSpPr>
        <p:spPr>
          <a:xfrm>
            <a:off x="706283" y="1463040"/>
            <a:ext cx="107791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这一章讲什么，用一句话说清楚。</a:t>
            </a:r>
            <a:endParaRPr lang="en-US" sz="1800" dirty="0"/>
          </a:p>
        </p:txBody>
      </p:sp>
      <p:sp>
        <p:nvSpPr>
          <p:cNvPr id="4" name="chapter-1"/>
          <p:cNvSpPr/>
          <p:nvPr/>
        </p:nvSpPr>
        <p:spPr>
          <a:xfrm>
            <a:off x="706283" y="3911437"/>
            <a:ext cx="2489043" cy="2011680"/>
          </a:xfrm>
          <a:prstGeom prst="roundRect">
            <a:avLst>
              <a:gd name="adj" fmla="val 8182"/>
            </a:avLst>
          </a:prstGeom>
          <a:solidFill>
            <a:srgbClr val="F2F7FA"/>
          </a:solidFill>
          <a:ln w="12700">
            <a:solidFill>
              <a:srgbClr val="F2F7FA"/>
            </a:solidFill>
            <a:prstDash val="solid"/>
          </a:ln>
        </p:spPr>
      </p:sp>
      <p:sp>
        <p:nvSpPr>
          <p:cNvPr id="5" name="text-12"/>
          <p:cNvSpPr txBox="1"/>
          <p:nvPr/>
        </p:nvSpPr>
        <p:spPr>
          <a:xfrm>
            <a:off x="980603" y="4167469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5B94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-13"/>
          <p:cNvSpPr txBox="1"/>
          <p:nvPr/>
        </p:nvSpPr>
        <p:spPr>
          <a:xfrm>
            <a:off x="980603" y="5237317"/>
            <a:ext cx="194040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E3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公司介绍</a:t>
            </a:r>
            <a:endParaRPr lang="en-US" sz="1800" dirty="0"/>
          </a:p>
        </p:txBody>
      </p:sp>
      <p:sp>
        <p:nvSpPr>
          <p:cNvPr id="7" name="chapter-2"/>
          <p:cNvSpPr/>
          <p:nvPr/>
        </p:nvSpPr>
        <p:spPr>
          <a:xfrm>
            <a:off x="3469645" y="3911437"/>
            <a:ext cx="2489043" cy="2011680"/>
          </a:xfrm>
          <a:prstGeom prst="roundRect">
            <a:avLst>
              <a:gd name="adj" fmla="val 8182"/>
            </a:avLst>
          </a:prstGeom>
          <a:solidFill>
            <a:srgbClr val="005B94"/>
          </a:solidFill>
          <a:ln w="12700">
            <a:solidFill>
              <a:srgbClr val="005B94"/>
            </a:solidFill>
            <a:prstDash val="solid"/>
          </a:ln>
        </p:spPr>
      </p:sp>
      <p:sp>
        <p:nvSpPr>
          <p:cNvPr id="8" name="text-14"/>
          <p:cNvSpPr txBox="1"/>
          <p:nvPr/>
        </p:nvSpPr>
        <p:spPr>
          <a:xfrm>
            <a:off x="3743965" y="4167469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-15"/>
          <p:cNvSpPr txBox="1"/>
          <p:nvPr/>
        </p:nvSpPr>
        <p:spPr>
          <a:xfrm>
            <a:off x="3743965" y="5237317"/>
            <a:ext cx="194040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产品介绍</a:t>
            </a:r>
            <a:endParaRPr lang="en-US" sz="1800" dirty="0"/>
          </a:p>
        </p:txBody>
      </p:sp>
      <p:pic>
        <p:nvPicPr>
          <p:cNvPr id="10" name="chapter-mark" descr="承托形，标出当前章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168" y="4185757"/>
            <a:ext cx="457200" cy="457200"/>
          </a:xfrm>
          <a:prstGeom prst="rect">
            <a:avLst/>
          </a:prstGeom>
        </p:spPr>
      </p:pic>
      <p:sp>
        <p:nvSpPr>
          <p:cNvPr id="11" name="chapter-3"/>
          <p:cNvSpPr/>
          <p:nvPr/>
        </p:nvSpPr>
        <p:spPr>
          <a:xfrm>
            <a:off x="6233008" y="3911437"/>
            <a:ext cx="2489043" cy="2011680"/>
          </a:xfrm>
          <a:prstGeom prst="roundRect">
            <a:avLst>
              <a:gd name="adj" fmla="val 8182"/>
            </a:avLst>
          </a:prstGeom>
          <a:solidFill>
            <a:srgbClr val="F2F7FA"/>
          </a:solidFill>
          <a:ln w="12700">
            <a:solidFill>
              <a:srgbClr val="F2F7FA"/>
            </a:solidFill>
            <a:prstDash val="solid"/>
          </a:ln>
        </p:spPr>
      </p:sp>
      <p:sp>
        <p:nvSpPr>
          <p:cNvPr id="12" name="text-16"/>
          <p:cNvSpPr txBox="1"/>
          <p:nvPr/>
        </p:nvSpPr>
        <p:spPr>
          <a:xfrm>
            <a:off x="6507328" y="4167469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5B94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2400" dirty="0"/>
          </a:p>
        </p:txBody>
      </p:sp>
      <p:sp>
        <p:nvSpPr>
          <p:cNvPr id="13" name="text-17"/>
          <p:cNvSpPr txBox="1"/>
          <p:nvPr/>
        </p:nvSpPr>
        <p:spPr>
          <a:xfrm>
            <a:off x="6507328" y="5237317"/>
            <a:ext cx="194040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E3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临床应用</a:t>
            </a:r>
            <a:endParaRPr lang="en-US" sz="1800" dirty="0"/>
          </a:p>
        </p:txBody>
      </p:sp>
      <p:sp>
        <p:nvSpPr>
          <p:cNvPr id="14" name="chapter-4"/>
          <p:cNvSpPr/>
          <p:nvPr/>
        </p:nvSpPr>
        <p:spPr>
          <a:xfrm>
            <a:off x="8996370" y="3911437"/>
            <a:ext cx="2489043" cy="2011680"/>
          </a:xfrm>
          <a:prstGeom prst="roundRect">
            <a:avLst>
              <a:gd name="adj" fmla="val 8182"/>
            </a:avLst>
          </a:prstGeom>
          <a:solidFill>
            <a:srgbClr val="F2F7FA"/>
          </a:solidFill>
          <a:ln w="12700">
            <a:solidFill>
              <a:srgbClr val="F2F7FA"/>
            </a:solidFill>
            <a:prstDash val="solid"/>
          </a:ln>
        </p:spPr>
      </p:sp>
      <p:sp>
        <p:nvSpPr>
          <p:cNvPr id="15" name="text-18"/>
          <p:cNvSpPr txBox="1"/>
          <p:nvPr/>
        </p:nvSpPr>
        <p:spPr>
          <a:xfrm>
            <a:off x="9270690" y="4167469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5B94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2400" dirty="0"/>
          </a:p>
        </p:txBody>
      </p:sp>
      <p:sp>
        <p:nvSpPr>
          <p:cNvPr id="16" name="text-19"/>
          <p:cNvSpPr txBox="1"/>
          <p:nvPr/>
        </p:nvSpPr>
        <p:spPr>
          <a:xfrm>
            <a:off x="9270690" y="5237317"/>
            <a:ext cx="194040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E3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服务支持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g-number"/>
          <p:cNvSpPr txBox="1"/>
          <p:nvPr/>
        </p:nvSpPr>
        <p:spPr>
          <a:xfrm>
            <a:off x="706283" y="1097280"/>
            <a:ext cx="107791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0000" b="1" dirty="0">
                <a:solidFill>
                  <a:srgbClr val="FFFFFF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24</a:t>
            </a:r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 小时</a:t>
            </a:r>
            <a:endParaRPr lang="en-US" sz="20000" dirty="0"/>
          </a:p>
        </p:txBody>
      </p:sp>
      <p:sp>
        <p:nvSpPr>
          <p:cNvPr id="3" name="signature-mark"/>
          <p:cNvSpPr/>
          <p:nvPr/>
        </p:nvSpPr>
        <p:spPr>
          <a:xfrm>
            <a:off x="752003" y="4160520"/>
            <a:ext cx="640080" cy="64008"/>
          </a:xfrm>
          <a:prstGeom prst="rect">
            <a:avLst/>
          </a:prstGeom>
          <a:solidFill>
            <a:srgbClr val="AFCA46"/>
          </a:solidFill>
          <a:ln w="12700">
            <a:solidFill>
              <a:srgbClr val="AFCA46"/>
            </a:solidFill>
            <a:prstDash val="solid"/>
          </a:ln>
        </p:spPr>
      </p:sp>
      <p:sp>
        <p:nvSpPr>
          <p:cNvPr id="4" name="text-20"/>
          <p:cNvSpPr txBox="1"/>
          <p:nvPr/>
        </p:nvSpPr>
        <p:spPr>
          <a:xfrm>
            <a:off x="706283" y="4389120"/>
            <a:ext cx="107791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7DFEB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示例：一个值得记住的数字，并写明数据来源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C7DFE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21"/>
          <p:cNvSpPr txBox="1"/>
          <p:nvPr/>
        </p:nvSpPr>
        <p:spPr>
          <a:xfrm>
            <a:off x="706283" y="822960"/>
            <a:ext cx="5486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0" b="1" dirty="0">
                <a:solidFill>
                  <a:srgbClr val="005B94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36%</a:t>
            </a:r>
            <a:endParaRPr lang="en-US" sz="12000" dirty="0"/>
          </a:p>
        </p:txBody>
      </p:sp>
      <p:sp>
        <p:nvSpPr>
          <p:cNvPr id="3" name="text-22"/>
          <p:cNvSpPr txBox="1"/>
          <p:nvPr/>
        </p:nvSpPr>
        <p:spPr>
          <a:xfrm>
            <a:off x="706283" y="26974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E36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示例数据：近七年的变化</a:t>
            </a:r>
            <a:endParaRPr lang="en-US" sz="1800" dirty="0"/>
          </a:p>
        </p:txBody>
      </p:sp>
      <p:graphicFrame>
        <p:nvGraphicFramePr>
          <p:cNvPr id="4" name="trend-chart" descr=""/>
          <p:cNvGraphicFramePr/>
          <p:nvPr/>
        </p:nvGraphicFramePr>
        <p:xfrm>
          <a:off x="614843" y="3383280"/>
          <a:ext cx="6583680" cy="2194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23"/>
          <p:cNvSpPr txBox="1"/>
          <p:nvPr/>
        </p:nvSpPr>
        <p:spPr>
          <a:xfrm>
            <a:off x="706283" y="914400"/>
            <a:ext cx="107791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600" b="1" dirty="0">
                <a:solidFill>
                  <a:srgbClr val="005B94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9 / 10</a:t>
            </a:r>
            <a:endParaRPr lang="en-US" sz="9600" dirty="0"/>
          </a:p>
        </p:txBody>
      </p:sp>
      <p:pic>
        <p:nvPicPr>
          <p:cNvPr id="3" name="ratio-1" descr="聚合形，代表一个单位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283" y="2880360"/>
            <a:ext cx="713232" cy="713232"/>
          </a:xfrm>
          <a:prstGeom prst="rect">
            <a:avLst/>
          </a:prstGeom>
        </p:spPr>
      </p:pic>
      <p:pic>
        <p:nvPicPr>
          <p:cNvPr id="4" name="ratio-2" descr="聚合形，代表一个单位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683" y="2880360"/>
            <a:ext cx="713232" cy="713232"/>
          </a:xfrm>
          <a:prstGeom prst="rect">
            <a:avLst/>
          </a:prstGeom>
        </p:spPr>
      </p:pic>
      <p:pic>
        <p:nvPicPr>
          <p:cNvPr id="5" name="ratio-3" descr="聚合形，代表一个单位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083" y="2880360"/>
            <a:ext cx="713232" cy="713232"/>
          </a:xfrm>
          <a:prstGeom prst="rect">
            <a:avLst/>
          </a:prstGeom>
        </p:spPr>
      </p:pic>
      <p:pic>
        <p:nvPicPr>
          <p:cNvPr id="6" name="ratio-4" descr="聚合形，代表一个单位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483" y="2880360"/>
            <a:ext cx="713232" cy="713232"/>
          </a:xfrm>
          <a:prstGeom prst="rect">
            <a:avLst/>
          </a:prstGeom>
        </p:spPr>
      </p:pic>
      <p:pic>
        <p:nvPicPr>
          <p:cNvPr id="7" name="ratio-5" descr="聚合形，代表一个单位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883" y="2880360"/>
            <a:ext cx="713232" cy="713232"/>
          </a:xfrm>
          <a:prstGeom prst="rect">
            <a:avLst/>
          </a:prstGeom>
        </p:spPr>
      </p:pic>
      <p:pic>
        <p:nvPicPr>
          <p:cNvPr id="8" name="ratio-6" descr="聚合形，代表一个单位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283" y="2880360"/>
            <a:ext cx="713232" cy="713232"/>
          </a:xfrm>
          <a:prstGeom prst="rect">
            <a:avLst/>
          </a:prstGeom>
        </p:spPr>
      </p:pic>
      <p:pic>
        <p:nvPicPr>
          <p:cNvPr id="9" name="ratio-7" descr="聚合形，代表一个单位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2683" y="2880360"/>
            <a:ext cx="713232" cy="713232"/>
          </a:xfrm>
          <a:prstGeom prst="rect">
            <a:avLst/>
          </a:prstGeom>
        </p:spPr>
      </p:pic>
      <p:pic>
        <p:nvPicPr>
          <p:cNvPr id="10" name="ratio-8" descr="聚合形，代表一个单位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7083" y="2880360"/>
            <a:ext cx="713232" cy="713232"/>
          </a:xfrm>
          <a:prstGeom prst="rect">
            <a:avLst/>
          </a:prstGeom>
        </p:spPr>
      </p:pic>
      <p:pic>
        <p:nvPicPr>
          <p:cNvPr id="11" name="ratio-9" descr="聚合形，代表一个单位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1483" y="2880360"/>
            <a:ext cx="713232" cy="713232"/>
          </a:xfrm>
          <a:prstGeom prst="rect">
            <a:avLst/>
          </a:prstGeom>
        </p:spPr>
      </p:pic>
      <p:pic>
        <p:nvPicPr>
          <p:cNvPr id="12" name="ratio-10" descr="聚合形，代表一个单位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5883" y="2880360"/>
            <a:ext cx="713232" cy="713232"/>
          </a:xfrm>
          <a:prstGeom prst="rect">
            <a:avLst/>
          </a:prstGeom>
        </p:spPr>
      </p:pic>
      <p:sp>
        <p:nvSpPr>
          <p:cNvPr id="13" name="text-24"/>
          <p:cNvSpPr txBox="1"/>
          <p:nvPr/>
        </p:nvSpPr>
        <p:spPr>
          <a:xfrm>
            <a:off x="706283" y="3886200"/>
            <a:ext cx="107791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示例数据：每一个图形代表一个单位，比如「10 家里有 9 家」</a:t>
            </a:r>
            <a:endParaRPr lang="en-US" sz="1800" dirty="0"/>
          </a:p>
        </p:txBody>
      </p:sp>
      <p:sp>
        <p:nvSpPr>
          <p:cNvPr id="15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25"/>
          <p:cNvSpPr txBox="1"/>
          <p:nvPr/>
        </p:nvSpPr>
        <p:spPr>
          <a:xfrm>
            <a:off x="706283" y="182880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两个数字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说清一件事</a:t>
            </a:r>
            <a:endParaRPr lang="en-US" sz="3600" dirty="0"/>
          </a:p>
        </p:txBody>
      </p:sp>
      <p:sp>
        <p:nvSpPr>
          <p:cNvPr id="3" name="text-26"/>
          <p:cNvSpPr txBox="1"/>
          <p:nvPr/>
        </p:nvSpPr>
        <p:spPr>
          <a:xfrm>
            <a:off x="706283" y="352044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用一两句话解释这两个数字之间的关系，以及读者该记住什么。</a:t>
            </a:r>
            <a:endParaRPr lang="en-US" sz="1800" dirty="0"/>
          </a:p>
        </p:txBody>
      </p:sp>
      <p:sp>
        <p:nvSpPr>
          <p:cNvPr id="4" name="pair-0"/>
          <p:cNvSpPr/>
          <p:nvPr/>
        </p:nvSpPr>
        <p:spPr>
          <a:xfrm>
            <a:off x="6593373" y="685800"/>
            <a:ext cx="2331720" cy="2331720"/>
          </a:xfrm>
          <a:prstGeom prst="roundRect">
            <a:avLst>
              <a:gd name="adj" fmla="val 25000"/>
            </a:avLst>
          </a:prstGeom>
          <a:solidFill>
            <a:srgbClr val="005B94"/>
          </a:solidFill>
          <a:ln w="12700">
            <a:solidFill>
              <a:srgbClr val="005B94"/>
            </a:solidFill>
            <a:prstDash val="solid"/>
          </a:ln>
        </p:spPr>
      </p:sp>
      <p:sp>
        <p:nvSpPr>
          <p:cNvPr id="5" name="text-27"/>
          <p:cNvSpPr txBox="1"/>
          <p:nvPr/>
        </p:nvSpPr>
        <p:spPr>
          <a:xfrm>
            <a:off x="6867693" y="10058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98%</a:t>
            </a:r>
            <a:endParaRPr lang="en-US" sz="4400" dirty="0"/>
          </a:p>
        </p:txBody>
      </p:sp>
      <p:sp>
        <p:nvSpPr>
          <p:cNvPr id="6" name="text-28"/>
          <p:cNvSpPr txBox="1"/>
          <p:nvPr/>
        </p:nvSpPr>
        <p:spPr>
          <a:xfrm>
            <a:off x="6867693" y="187452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DFEB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示例数据一</a:t>
            </a:r>
            <a:endParaRPr lang="en-US" sz="1400" dirty="0"/>
          </a:p>
        </p:txBody>
      </p:sp>
      <p:sp>
        <p:nvSpPr>
          <p:cNvPr id="7" name="pair-1"/>
          <p:cNvSpPr/>
          <p:nvPr/>
        </p:nvSpPr>
        <p:spPr>
          <a:xfrm>
            <a:off x="9153693" y="685800"/>
            <a:ext cx="2331720" cy="2331720"/>
          </a:xfrm>
          <a:prstGeom prst="roundRect">
            <a:avLst>
              <a:gd name="adj" fmla="val 25000"/>
            </a:avLst>
          </a:prstGeom>
          <a:solidFill>
            <a:srgbClr val="E4EFF5"/>
          </a:solidFill>
          <a:ln w="12700">
            <a:solidFill>
              <a:srgbClr val="E4EFF5"/>
            </a:solidFill>
            <a:prstDash val="solid"/>
          </a:ln>
        </p:spPr>
      </p:sp>
      <p:sp>
        <p:nvSpPr>
          <p:cNvPr id="8" name="pair-2"/>
          <p:cNvSpPr/>
          <p:nvPr/>
        </p:nvSpPr>
        <p:spPr>
          <a:xfrm>
            <a:off x="6593373" y="3246120"/>
            <a:ext cx="2331720" cy="2331720"/>
          </a:xfrm>
          <a:prstGeom prst="roundRect">
            <a:avLst>
              <a:gd name="adj" fmla="val 25000"/>
            </a:avLst>
          </a:prstGeom>
          <a:solidFill>
            <a:srgbClr val="E4EFF5"/>
          </a:solidFill>
          <a:ln w="12700">
            <a:solidFill>
              <a:srgbClr val="E4EFF5"/>
            </a:solidFill>
            <a:prstDash val="solid"/>
          </a:ln>
        </p:spPr>
      </p:sp>
      <p:sp>
        <p:nvSpPr>
          <p:cNvPr id="9" name="pair-3"/>
          <p:cNvSpPr/>
          <p:nvPr/>
        </p:nvSpPr>
        <p:spPr>
          <a:xfrm>
            <a:off x="9153693" y="3246120"/>
            <a:ext cx="2331720" cy="2331720"/>
          </a:xfrm>
          <a:prstGeom prst="roundRect">
            <a:avLst>
              <a:gd name="adj" fmla="val 25000"/>
            </a:avLst>
          </a:prstGeom>
          <a:solidFill>
            <a:srgbClr val="005B94"/>
          </a:solidFill>
          <a:ln w="12700">
            <a:solidFill>
              <a:srgbClr val="005B94"/>
            </a:solidFill>
            <a:prstDash val="solid"/>
          </a:ln>
        </p:spPr>
      </p:sp>
      <p:sp>
        <p:nvSpPr>
          <p:cNvPr id="10" name="text-29"/>
          <p:cNvSpPr txBox="1"/>
          <p:nvPr/>
        </p:nvSpPr>
        <p:spPr>
          <a:xfrm>
            <a:off x="9428013" y="356616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24 h</a:t>
            </a:r>
            <a:endParaRPr lang="en-US" sz="4400" dirty="0"/>
          </a:p>
        </p:txBody>
      </p:sp>
      <p:sp>
        <p:nvSpPr>
          <p:cNvPr id="11" name="text-30"/>
          <p:cNvSpPr txBox="1"/>
          <p:nvPr/>
        </p:nvSpPr>
        <p:spPr>
          <a:xfrm>
            <a:off x="9428013" y="44348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DFEB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示例数据二</a:t>
            </a:r>
            <a:endParaRPr lang="en-US" sz="1400" dirty="0"/>
          </a:p>
        </p:txBody>
      </p:sp>
      <p:sp>
        <p:nvSpPr>
          <p:cNvPr id="13" name="Text 0"/>
          <p:cNvSpPr/>
          <p:nvPr>
            <p:ph idx="101" type="title" hasCustomPrompt="1"/>
          </p:nvPr>
        </p:nvSpPr>
        <p:spPr>
          <a:xfrm>
            <a:off x="706283" y="502920"/>
            <a:ext cx="107791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uote-mark" descr="聚合形引号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283" y="1234440"/>
            <a:ext cx="566928" cy="566928"/>
          </a:xfrm>
          <a:prstGeom prst="rect">
            <a:avLst/>
          </a:prstGeom>
        </p:spPr>
      </p:pic>
      <p:sp>
        <p:nvSpPr>
          <p:cNvPr id="3" name="text-31"/>
          <p:cNvSpPr txBox="1"/>
          <p:nvPr/>
        </p:nvSpPr>
        <p:spPr>
          <a:xfrm>
            <a:off x="706283" y="2057400"/>
            <a:ext cx="1077913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54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帮助医务人员</a:t>
            </a:r>
            <a:endParaRPr lang="en-US" sz="5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54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挽救病人生命</a:t>
            </a:r>
            <a:endParaRPr lang="en-US" sz="5400" dirty="0"/>
          </a:p>
        </p:txBody>
      </p:sp>
      <p:sp>
        <p:nvSpPr>
          <p:cNvPr id="4" name="signature-mark"/>
          <p:cNvSpPr/>
          <p:nvPr/>
        </p:nvSpPr>
        <p:spPr>
          <a:xfrm>
            <a:off x="706283" y="4206240"/>
            <a:ext cx="777240" cy="73152"/>
          </a:xfrm>
          <a:prstGeom prst="rect">
            <a:avLst/>
          </a:prstGeom>
          <a:solidFill>
            <a:srgbClr val="AFCA46"/>
          </a:solidFill>
          <a:ln w="12700">
            <a:solidFill>
              <a:srgbClr val="AFCA46"/>
            </a:solidFill>
            <a:prstDash val="solid"/>
          </a:ln>
        </p:spPr>
      </p:sp>
      <p:sp>
        <p:nvSpPr>
          <p:cNvPr id="5" name="text-32"/>
          <p:cNvSpPr txBox="1"/>
          <p:nvPr/>
        </p:nvSpPr>
        <p:spPr>
          <a:xfrm>
            <a:off x="706283" y="4434840"/>
            <a:ext cx="1077913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德昌科技的使命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33"/>
          <p:cNvSpPr txBox="1"/>
          <p:nvPr/>
        </p:nvSpPr>
        <p:spPr>
          <a:xfrm>
            <a:off x="706283" y="1051560"/>
            <a:ext cx="107791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2E36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帮助医务人员挽救病人</a:t>
            </a:r>
            <a:endParaRPr lang="en-US" sz="2600" dirty="0"/>
          </a:p>
        </p:txBody>
      </p:sp>
      <p:sp>
        <p:nvSpPr>
          <p:cNvPr id="3" name="text-34"/>
          <p:cNvSpPr txBox="1"/>
          <p:nvPr/>
        </p:nvSpPr>
        <p:spPr>
          <a:xfrm>
            <a:off x="633131" y="1600200"/>
            <a:ext cx="1077913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0" b="1" dirty="0">
                <a:solidFill>
                  <a:srgbClr val="005B94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生命</a:t>
            </a:r>
            <a:endParaRPr lang="en-US" sz="22000" dirty="0"/>
          </a:p>
        </p:txBody>
      </p:sp>
      <p:sp>
        <p:nvSpPr>
          <p:cNvPr id="4" name="text-35"/>
          <p:cNvSpPr txBox="1"/>
          <p:nvPr/>
        </p:nvSpPr>
        <p:spPr>
          <a:xfrm>
            <a:off x="706283" y="5074920"/>
            <a:ext cx="1077913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德昌科技的使命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and-gather" descr="聚合形底纹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6815" y="2286000"/>
            <a:ext cx="6035040" cy="6035040"/>
          </a:xfrm>
          <a:prstGeom prst="rect">
            <a:avLst/>
          </a:prstGeom>
        </p:spPr>
      </p:pic>
      <p:pic>
        <p:nvPicPr>
          <p:cNvPr id="3" name="quote-logo" descr="德昌科技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83" y="706283"/>
            <a:ext cx="1737360" cy="219508"/>
          </a:xfrm>
          <a:prstGeom prst="rect">
            <a:avLst/>
          </a:prstGeom>
        </p:spPr>
      </p:pic>
      <p:sp>
        <p:nvSpPr>
          <p:cNvPr id="4" name="text-36"/>
          <p:cNvSpPr txBox="1"/>
          <p:nvPr/>
        </p:nvSpPr>
        <p:spPr>
          <a:xfrm>
            <a:off x="706283" y="2103120"/>
            <a:ext cx="6858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5400" b="1" dirty="0">
                <a:solidFill>
                  <a:srgbClr val="005B94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帮助医务人员</a:t>
            </a:r>
            <a:endParaRPr lang="en-US" sz="5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5400" b="1" dirty="0">
                <a:solidFill>
                  <a:srgbClr val="005B94"/>
                </a:solidFill>
                <a:latin typeface="Alibaba PuHuiTi 3.0 55 Regular" pitchFamily="34" charset="0"/>
                <a:ea typeface="Alibaba PuHuiTi 3.0 55 Regular" pitchFamily="34" charset="-122"/>
                <a:cs typeface="Alibaba PuHuiTi 3.0 55 Regular" pitchFamily="34" charset="-120"/>
              </a:rPr>
              <a:t>挽救病人生命</a:t>
            </a:r>
            <a:endParaRPr lang="en-US" sz="5400" dirty="0"/>
          </a:p>
        </p:txBody>
      </p:sp>
      <p:sp>
        <p:nvSpPr>
          <p:cNvPr id="5" name="text-37"/>
          <p:cNvSpPr txBox="1"/>
          <p:nvPr/>
        </p:nvSpPr>
        <p:spPr>
          <a:xfrm>
            <a:off x="706283" y="420624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36D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德昌科技的使命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28213" y="6224869"/>
            <a:ext cx="7315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36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PCHANCE 德昌医疗">
  <a:themeElements>
    <a:clrScheme name="TOPCHANCE 德昌医疗">
      <a:dk1>
        <a:srgbClr val="222E36"/>
      </a:dk1>
      <a:lt1>
        <a:srgbClr val="FFFFFF"/>
      </a:lt1>
      <a:dk2>
        <a:srgbClr val="005B94"/>
      </a:dk2>
      <a:lt2>
        <a:srgbClr val="F2F7FA"/>
      </a:lt2>
      <a:accent1>
        <a:srgbClr val="005B94"/>
      </a:accent1>
      <a:accent2>
        <a:srgbClr val="AFCA46"/>
      </a:accent2>
      <a:accent3>
        <a:srgbClr val="004B7A"/>
      </a:accent3>
      <a:accent4>
        <a:srgbClr val="65A8C7"/>
      </a:accent4>
      <a:accent5>
        <a:srgbClr val="C7DFEB"/>
      </a:accent5>
      <a:accent6>
        <a:srgbClr val="55636D"/>
      </a:accent6>
      <a:hlink>
        <a:srgbClr val="005B94"/>
      </a:hlink>
      <a:folHlink>
        <a:srgbClr val="004B7A"/>
      </a:folHlink>
    </a:clrScheme>
    <a:fontScheme name="TOPCHANCE 德昌医疗">
      <a:majorFont>
        <a:latin typeface="Alibaba PuHuiTi 3.0 55 Regula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Han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德昌科技 TOPCHANCE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德昌医疗 PPT 模板</dc:title>
  <dc:subject>PptxGenJS Presentation</dc:subject>
  <dc:creator>德昌科技 市场部</dc:creator>
  <cp:lastModifiedBy>德昌科技 市场部</cp:lastModifiedBy>
  <cp:revision>1</cp:revision>
  <dcterms:created xsi:type="dcterms:W3CDTF">2026-10-26T07:36:51Z</dcterms:created>
  <dcterms:modified xsi:type="dcterms:W3CDTF">2026-10-26T07:36:51Z</dcterms:modified>
</cp:coreProperties>
</file>